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1" r:id="rId5"/>
  </p:sldMasterIdLst>
  <p:notesMasterIdLst>
    <p:notesMasterId r:id="rId7"/>
  </p:notesMasterIdLst>
  <p:sldIdLst>
    <p:sldId id="268" r:id="rId6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orient="horz" pos="5602" userDrawn="1">
          <p15:clr>
            <a:srgbClr val="A4A3A4"/>
          </p15:clr>
        </p15:guide>
        <p15:guide id="6" pos="368" userDrawn="1">
          <p15:clr>
            <a:srgbClr val="A4A3A4"/>
          </p15:clr>
        </p15:guide>
        <p15:guide id="7" pos="3984" userDrawn="1">
          <p15:clr>
            <a:srgbClr val="A4A3A4"/>
          </p15:clr>
        </p15:guide>
        <p15:guide id="8" pos="236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aff" initials="s" lastIdx="1" clrIdx="0">
    <p:extLst>
      <p:ext uri="{19B8F6BF-5375-455C-9EA6-DF929625EA0E}">
        <p15:presenceInfo xmlns:p15="http://schemas.microsoft.com/office/powerpoint/2012/main" userId="staff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2632"/>
    <a:srgbClr val="9AC23B"/>
    <a:srgbClr val="B20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99" autoAdjust="0"/>
    <p:restoredTop sz="94660"/>
  </p:normalViewPr>
  <p:slideViewPr>
    <p:cSldViewPr snapToGrid="0">
      <p:cViewPr varScale="1">
        <p:scale>
          <a:sx n="98" d="100"/>
          <a:sy n="98" d="100"/>
        </p:scale>
        <p:origin x="2634" y="96"/>
      </p:cViewPr>
      <p:guideLst>
        <p:guide orient="horz" pos="5602"/>
        <p:guide pos="368"/>
        <p:guide pos="3984"/>
        <p:guide pos="23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6F5680-73D2-4442-9F11-3D0E20B21794}" type="datetimeFigureOut">
              <a:rPr lang="en-CA" smtClean="0"/>
              <a:t>2021-08-05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FD9E1E-FA08-46B5-891B-A1735CFC4DE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2440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549275" y="2032000"/>
            <a:ext cx="5759450" cy="330367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CD73C90-16C9-4ECF-B59A-1D24B38BDE5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574" y="693059"/>
            <a:ext cx="6096852" cy="885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1468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4141961" y="2708910"/>
            <a:ext cx="2311225" cy="2876884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4D058F5-2F3A-4251-BC70-867CFA16B64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574" y="632899"/>
            <a:ext cx="6096852" cy="2031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2492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  <p15:guide id="3" pos="2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8614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380574" y="2941578"/>
            <a:ext cx="3048426" cy="347798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A94BBB-1FB2-471E-B9D1-780A3BDA475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574" y="693059"/>
            <a:ext cx="6096852" cy="2031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463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549275" y="1497004"/>
            <a:ext cx="5759450" cy="402749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4460D9-DDBE-49C6-89D3-9BE044AB593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574" y="453029"/>
            <a:ext cx="6096852" cy="197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42457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16" r="75083" b="73003"/>
          <a:stretch/>
        </p:blipFill>
        <p:spPr>
          <a:xfrm>
            <a:off x="8809544" y="1639500"/>
            <a:ext cx="610346" cy="585294"/>
          </a:xfrm>
          <a:prstGeom prst="rect">
            <a:avLst/>
          </a:prstGeom>
        </p:spPr>
      </p:pic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380574" y="2704399"/>
            <a:ext cx="6096852" cy="303053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F9B2789-3BE5-4CD1-AC62-4C3EB52DBDB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574" y="501673"/>
            <a:ext cx="6096852" cy="2031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137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380574" y="2052083"/>
            <a:ext cx="6096853" cy="345558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17D839-D753-43D8-B634-6C4069A2ED4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574" y="592975"/>
            <a:ext cx="6096852" cy="1709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635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3157869" y="875397"/>
            <a:ext cx="3319131" cy="276293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 dirty="0"/>
          </a:p>
        </p:txBody>
      </p: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976B93B6-B5C8-4C6C-BE5A-14CA8AF37EA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671" y="667751"/>
            <a:ext cx="2950470" cy="317297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4D7CB0E-E4C7-4D4D-B09A-0679792681C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0373" y="667752"/>
            <a:ext cx="740955" cy="427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974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380575" y="2175144"/>
            <a:ext cx="2600322" cy="3349356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/>
          </a:p>
        </p:txBody>
      </p:sp>
      <p:pic>
        <p:nvPicPr>
          <p:cNvPr id="4" name="Picture 3" descr="A close up of a sign&#10;&#10;Description automatically generated">
            <a:extLst>
              <a:ext uri="{FF2B5EF4-FFF2-40B4-BE49-F238E27FC236}">
                <a16:creationId xmlns:a16="http://schemas.microsoft.com/office/drawing/2014/main" id="{E54F63B4-EBA5-4E18-98E8-C024A268FA9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574" y="693059"/>
            <a:ext cx="2600323" cy="111015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FB93405-D133-4E60-B296-0FBCB9622A2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1030" y="1803219"/>
            <a:ext cx="795969" cy="371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987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16" r="75083" b="73003"/>
          <a:stretch/>
        </p:blipFill>
        <p:spPr>
          <a:xfrm>
            <a:off x="8809544" y="1639500"/>
            <a:ext cx="610346" cy="585294"/>
          </a:xfrm>
          <a:prstGeom prst="rect">
            <a:avLst/>
          </a:prstGeom>
        </p:spPr>
      </p:pic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3623101" y="1775601"/>
            <a:ext cx="2854325" cy="348554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64D1AFE-29E1-4FA9-AD19-531D2A41189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573" y="550806"/>
            <a:ext cx="6096853" cy="128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59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16" r="75083" b="73003"/>
          <a:stretch/>
        </p:blipFill>
        <p:spPr>
          <a:xfrm>
            <a:off x="8809544" y="1639500"/>
            <a:ext cx="610346" cy="585294"/>
          </a:xfrm>
          <a:prstGeom prst="rect">
            <a:avLst/>
          </a:prstGeom>
        </p:spPr>
      </p:pic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27321" y="1775600"/>
            <a:ext cx="2801678" cy="348554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endParaRPr lang="en-CA"/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AEF66F0C-2EB2-41C4-A508-54966D2A04F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3807" y="643532"/>
            <a:ext cx="1790383" cy="759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002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86" t="1222" r="3541" b="5664"/>
          <a:stretch/>
        </p:blipFill>
        <p:spPr>
          <a:xfrm>
            <a:off x="943495" y="8220212"/>
            <a:ext cx="4971011" cy="57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463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5" r:id="rId2"/>
    <p:sldLayoutId id="2147483662" r:id="rId3"/>
    <p:sldLayoutId id="2147483664" r:id="rId4"/>
    <p:sldLayoutId id="2147483669" r:id="rId5"/>
    <p:sldLayoutId id="2147483668" r:id="rId6"/>
    <p:sldLayoutId id="2147483670" r:id="rId7"/>
    <p:sldLayoutId id="2147483679" r:id="rId8"/>
    <p:sldLayoutId id="2147483678" r:id="rId9"/>
    <p:sldLayoutId id="2147483663" r:id="rId10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  <p15:guide id="3" pos="240" userDrawn="1">
          <p15:clr>
            <a:srgbClr val="F26B43"/>
          </p15:clr>
        </p15:guide>
        <p15:guide id="4" pos="408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7873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 txBox="1">
            <a:spLocks noChangeAspect="1"/>
          </p:cNvSpPr>
          <p:nvPr/>
        </p:nvSpPr>
        <p:spPr>
          <a:xfrm>
            <a:off x="2526117" y="7523837"/>
            <a:ext cx="1805767" cy="55418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 sz="1400" b="1" dirty="0"/>
          </a:p>
          <a:p>
            <a:pPr algn="ctr"/>
            <a:r>
              <a:rPr lang="en-CA" sz="1400" b="1" dirty="0"/>
              <a:t>Funder’s logo</a:t>
            </a:r>
            <a:br>
              <a:rPr lang="en-US" sz="1800" dirty="0"/>
            </a:br>
            <a:r>
              <a:rPr lang="en-CA" sz="1050" dirty="0"/>
              <a:t>Please select and place the correct logo here </a:t>
            </a:r>
          </a:p>
          <a:p>
            <a:pPr algn="ctr"/>
            <a:endParaRPr lang="en-CA" sz="1050" dirty="0"/>
          </a:p>
        </p:txBody>
      </p:sp>
      <p:pic>
        <p:nvPicPr>
          <p:cNvPr id="6" name="Picture 5" descr="IRCC 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2069" y="7339712"/>
            <a:ext cx="3035935" cy="8629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1705790" y="1008485"/>
            <a:ext cx="4176026" cy="554183"/>
          </a:xfrm>
          <a:prstGeom prst="rect">
            <a:avLst/>
          </a:prstGeom>
        </p:spPr>
        <p:txBody>
          <a:bodyPr vert="horz" lIns="51435" tIns="25718" rIns="51435" bIns="25718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b="0" kern="1200" spc="-1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" panose="020B060302010202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r"/>
            <a:r>
              <a:rPr lang="en-US" sz="2000" b="1" dirty="0">
                <a:solidFill>
                  <a:schemeClr val="bg1"/>
                </a:solidFill>
                <a:latin typeface="Arial Narrow" panose="020B0606020202030204" pitchFamily="34" charset="0"/>
              </a:rPr>
              <a:t>Inter-Generational Conflict</a:t>
            </a:r>
          </a:p>
          <a:p>
            <a:pPr algn="r"/>
            <a:r>
              <a:rPr lang="ar-SA" sz="2000" b="1" dirty="0">
                <a:solidFill>
                  <a:schemeClr val="bg1"/>
                </a:solidFill>
                <a:latin typeface="Arial Narrow" panose="020B0606020202030204" pitchFamily="34" charset="0"/>
              </a:rPr>
              <a:t>الاختلاف الفكري بين الاجيا</a:t>
            </a:r>
            <a:r>
              <a:rPr lang="ar-SA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ل</a:t>
            </a:r>
            <a:r>
              <a:rPr lang="en-US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4305314" y="5287062"/>
            <a:ext cx="2777957" cy="2031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400" b="1" dirty="0">
                <a:solidFill>
                  <a:srgbClr val="B30838"/>
                </a:solidFill>
              </a:rPr>
              <a:t>When: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400" dirty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</a:rPr>
              <a:t>Aug 27, 2021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400" dirty="0">
                <a:solidFill>
                  <a:schemeClr val="bg2">
                    <a:lumMod val="25000"/>
                  </a:schemeClr>
                </a:solidFill>
                <a:cs typeface="Arial" panose="020B0604020202020204" pitchFamily="34" charset="0"/>
              </a:rPr>
              <a:t>2:00 pm to 4:00 pm</a:t>
            </a:r>
            <a:endParaRPr lang="en-CA" altLang="en-US" sz="1400" b="1" dirty="0">
              <a:solidFill>
                <a:srgbClr val="B30838"/>
              </a:solidFill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400" b="1" dirty="0">
                <a:solidFill>
                  <a:srgbClr val="B30838"/>
                </a:solidFill>
              </a:rPr>
              <a:t>Where: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CA" altLang="en-US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Online (Zoom )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CA" altLang="en-US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Pre-registration required to receive link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CA" altLang="en-US" sz="1400" b="1" dirty="0">
                <a:solidFill>
                  <a:srgbClr val="C00000"/>
                </a:solidFill>
              </a:rPr>
              <a:t>Eligibility :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CA" alt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ISSofBC eligible clients 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CA" altLang="en-US" sz="1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PR/Protected persons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CA" altLang="en-US" sz="1600" b="1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17" name="Text Placeholder 3"/>
          <p:cNvSpPr txBox="1">
            <a:spLocks/>
          </p:cNvSpPr>
          <p:nvPr/>
        </p:nvSpPr>
        <p:spPr>
          <a:xfrm>
            <a:off x="3793803" y="6189930"/>
            <a:ext cx="2661906" cy="1384995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FAF3E"/>
              </a:buClr>
              <a:buSzTx/>
              <a:buFont typeface="Wingdings" panose="05000000000000000000" pitchFamily="2" charset="2"/>
              <a:buNone/>
              <a:tabLst/>
              <a:defRPr lang="en-CA" sz="240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13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Placeholder 12" descr="A picture containing person, outdoor, grass, person&#10;&#10;Description automatically generated">
            <a:extLst>
              <a:ext uri="{FF2B5EF4-FFF2-40B4-BE49-F238E27FC236}">
                <a16:creationId xmlns:a16="http://schemas.microsoft.com/office/drawing/2014/main" id="{A23B51A7-9C68-4A3A-BC11-5A7ABC338CA9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93" r="17493"/>
          <a:stretch>
            <a:fillRect/>
          </a:stretch>
        </p:blipFill>
        <p:spPr>
          <a:xfrm>
            <a:off x="454025" y="1876425"/>
            <a:ext cx="2932113" cy="3389313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EBC9152-DA53-4622-849A-A02EBABCBC09}"/>
              </a:ext>
            </a:extLst>
          </p:cNvPr>
          <p:cNvSpPr txBox="1"/>
          <p:nvPr/>
        </p:nvSpPr>
        <p:spPr>
          <a:xfrm>
            <a:off x="224736" y="5882154"/>
            <a:ext cx="2777957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600" b="1" dirty="0"/>
              <a:t>For</a:t>
            </a:r>
            <a:r>
              <a:rPr lang="ar-SA" sz="1600" b="1" dirty="0"/>
              <a:t> </a:t>
            </a:r>
            <a:r>
              <a:rPr lang="en-CA" sz="1600" b="1" dirty="0"/>
              <a:t>registration please contact:</a:t>
            </a:r>
          </a:p>
          <a:p>
            <a:r>
              <a:rPr lang="en-CA" sz="1600" dirty="0"/>
              <a:t>Alaa Idris </a:t>
            </a:r>
          </a:p>
          <a:p>
            <a:r>
              <a:rPr lang="en-CA" sz="1600" dirty="0"/>
              <a:t>Cell:778 229 4371 </a:t>
            </a:r>
          </a:p>
          <a:p>
            <a:r>
              <a:rPr lang="en-US" sz="1600" b="0" i="1" dirty="0">
                <a:solidFill>
                  <a:srgbClr val="000000"/>
                </a:solidFill>
                <a:effectLst/>
              </a:rPr>
              <a:t>Tel:778-383-1438</a:t>
            </a:r>
            <a:endParaRPr lang="en-CA" sz="1600" dirty="0"/>
          </a:p>
          <a:p>
            <a:r>
              <a:rPr lang="en-CA" sz="1600" dirty="0"/>
              <a:t>Alaa.idris@issbc.org</a:t>
            </a:r>
          </a:p>
          <a:p>
            <a:endParaRPr lang="en-CA" sz="1400" b="1" dirty="0"/>
          </a:p>
          <a:p>
            <a:endParaRPr lang="en-CA" sz="1400" b="1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96B8659-42F7-41FB-8DD8-F0E7B69806F1}"/>
              </a:ext>
            </a:extLst>
          </p:cNvPr>
          <p:cNvSpPr txBox="1"/>
          <p:nvPr/>
        </p:nvSpPr>
        <p:spPr>
          <a:xfrm rot="10800000" flipH="1" flipV="1">
            <a:off x="3991232" y="2500813"/>
            <a:ext cx="2270083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What is Intergenerational conflict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 How do we bridge Intergenerational Conflict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 </a:t>
            </a:r>
            <a:r>
              <a:rPr lang="ar-SA" sz="1600" dirty="0"/>
              <a:t>ما هو الاختلاف الفكرى بين الاجيال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ar-SA" sz="1600" dirty="0"/>
              <a:t>كيف نبني جسر بين الاجيال  </a:t>
            </a:r>
          </a:p>
        </p:txBody>
      </p:sp>
    </p:spTree>
    <p:extLst>
      <p:ext uri="{BB962C8B-B14F-4D97-AF65-F5344CB8AC3E}">
        <p14:creationId xmlns:p14="http://schemas.microsoft.com/office/powerpoint/2010/main" val="1748004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SS Colours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B30838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601E29"/>
      </a:accent6>
      <a:hlink>
        <a:srgbClr val="1AB39F"/>
      </a:hlink>
      <a:folHlink>
        <a:srgbClr val="601E29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a664d14-cb7f-4be1-a5e0-db0f61c63faa">
      <Value>5</Value>
    </TaxCatchAll>
    <RoutingRuleDescription xmlns="http://schemas.microsoft.com/sharepoint/v3">poster templates 2020</RoutingRuleDescription>
    <i4c9056c200849958b87ec30a9b05a5c xmlns="ba664d14-cb7f-4be1-a5e0-db0f61c63faa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Communications</TermName>
          <TermId xmlns="http://schemas.microsoft.com/office/infopath/2007/PartnerControls">2920a984-1a34-48d5-a7f1-0df153ede4d1</TermId>
        </TermInfo>
      </Terms>
    </i4c9056c200849958b87ec30a9b05a5c>
    <SharedWithUsers xmlns="ba664d14-cb7f-4be1-a5e0-db0f61c63faa">
      <UserInfo>
        <DisplayName>Waseem Al Dawoodi</DisplayName>
        <AccountId>624</AccountId>
        <AccountType/>
      </UserInfo>
      <UserInfo>
        <DisplayName>Karen Cheng</DisplayName>
        <AccountId>385</AccountId>
        <AccountType/>
      </UserInfo>
      <UserInfo>
        <DisplayName>Langley office Members</DisplayName>
        <AccountId>1579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ISSBC Form" ma:contentTypeID="0x0101005BFDE01CE8C0904EB33D3DC36E35047D00A7892C004D35F84DB994BD55FE4BA40E" ma:contentTypeVersion="12" ma:contentTypeDescription="" ma:contentTypeScope="" ma:versionID="d0a75684aebbaae650626201bff1fd16">
  <xsd:schema xmlns:xsd="http://www.w3.org/2001/XMLSchema" xmlns:xs="http://www.w3.org/2001/XMLSchema" xmlns:p="http://schemas.microsoft.com/office/2006/metadata/properties" xmlns:ns1="http://schemas.microsoft.com/sharepoint/v3" xmlns:ns2="ba664d14-cb7f-4be1-a5e0-db0f61c63faa" xmlns:ns3="10c69da9-03ca-4d30-97d2-da303513f588" xmlns:ns4="961ab4e4-5377-4ff5-baab-085bee58f224" targetNamespace="http://schemas.microsoft.com/office/2006/metadata/properties" ma:root="true" ma:fieldsID="8e92eeafa0e7d421351191cd50b42498" ns1:_="" ns2:_="" ns3:_="" ns4:_="">
    <xsd:import namespace="http://schemas.microsoft.com/sharepoint/v3"/>
    <xsd:import namespace="ba664d14-cb7f-4be1-a5e0-db0f61c63faa"/>
    <xsd:import namespace="10c69da9-03ca-4d30-97d2-da303513f588"/>
    <xsd:import namespace="961ab4e4-5377-4ff5-baab-085bee58f224"/>
    <xsd:element name="properties">
      <xsd:complexType>
        <xsd:sequence>
          <xsd:element name="documentManagement">
            <xsd:complexType>
              <xsd:all>
                <xsd:element ref="ns2:i4c9056c200849958b87ec30a9b05a5c" minOccurs="0"/>
                <xsd:element ref="ns2:TaxCatchAll" minOccurs="0"/>
                <xsd:element ref="ns2:TaxCatchAllLabel" minOccurs="0"/>
                <xsd:element ref="ns1:RoutingRuleDescription" minOccurs="0"/>
                <xsd:element ref="ns2:SharedWithUsers" minOccurs="0"/>
                <xsd:element ref="ns3:SharingHintHash" minOccurs="0"/>
                <xsd:element ref="ns2:SharedWithDetails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12" nillable="true" ma:displayName="Description" ma:internalName="RoutingRuleDescription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664d14-cb7f-4be1-a5e0-db0f61c63faa" elementFormDefault="qualified">
    <xsd:import namespace="http://schemas.microsoft.com/office/2006/documentManagement/types"/>
    <xsd:import namespace="http://schemas.microsoft.com/office/infopath/2007/PartnerControls"/>
    <xsd:element name="i4c9056c200849958b87ec30a9b05a5c" ma:index="8" nillable="true" ma:taxonomy="true" ma:internalName="i4c9056c200849958b87ec30a9b05a5c" ma:taxonomyFieldName="FormCategory1" ma:displayName="Form Category" ma:default="" ma:fieldId="{24c9056c-2008-4995-8b87-ec30a9b05a5c}" ma:sspId="751d6a2e-9042-4f12-ba65-4046bc4a82aa" ma:termSetId="a3d97398-45cb-43de-9f40-42776d7b18d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9b43aa88-9318-47e0-9898-b14cb3ab454c}" ma:internalName="TaxCatchAll" ma:showField="CatchAllData" ma:web="ba664d14-cb7f-4be1-a5e0-db0f61c63f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9b43aa88-9318-47e0-9898-b14cb3ab454c}" ma:internalName="TaxCatchAllLabel" ma:readOnly="true" ma:showField="CatchAllDataLabel" ma:web="ba664d14-cb7f-4be1-a5e0-db0f61c63f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c69da9-03ca-4d30-97d2-da303513f588" elementFormDefault="qualified">
    <xsd:import namespace="http://schemas.microsoft.com/office/2006/documentManagement/types"/>
    <xsd:import namespace="http://schemas.microsoft.com/office/infopath/2007/PartnerControls"/>
    <xsd:element name="SharingHintHash" ma:index="14" nillable="true" ma:displayName="Sharing Hint Hash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1ab4e4-5377-4ff5-baab-085bee58f2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7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9" nillable="true" ma:displayName="MediaServiceAutoTags" ma:internalName="MediaServiceAutoTags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4E6467F-70EB-4A95-B9C7-8DB20DAAB8C0}">
  <ds:schemaRefs>
    <ds:schemaRef ds:uri="http://schemas.microsoft.com/office/2006/metadata/properties"/>
    <ds:schemaRef ds:uri="http://schemas.microsoft.com/office/infopath/2007/PartnerControls"/>
    <ds:schemaRef ds:uri="ba664d14-cb7f-4be1-a5e0-db0f61c63faa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72FB56E1-F07E-4F7D-A384-6694A047F72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a664d14-cb7f-4be1-a5e0-db0f61c63faa"/>
    <ds:schemaRef ds:uri="10c69da9-03ca-4d30-97d2-da303513f588"/>
    <ds:schemaRef ds:uri="961ab4e4-5377-4ff5-baab-085bee58f2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F199806-B2DC-4EB6-B1FB-F4B0A3C4DA9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4306</TotalTime>
  <Words>93</Words>
  <Application>Microsoft Office PowerPoint</Application>
  <PresentationFormat>Letter Paper (8.5x11 in)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Calibri</vt:lpstr>
      <vt:lpstr>Wingdings</vt:lpstr>
      <vt:lpstr>Office Theme</vt:lpstr>
      <vt:lpstr>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staff</dc:creator>
  <cp:lastModifiedBy>Mahdokht Sobhanipoor</cp:lastModifiedBy>
  <cp:revision>99</cp:revision>
  <dcterms:created xsi:type="dcterms:W3CDTF">2017-04-20T05:56:34Z</dcterms:created>
  <dcterms:modified xsi:type="dcterms:W3CDTF">2021-08-05T21:04:01Z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0x0101005BFDE01CE8C0904EB33D3DC36E35047D00A7892C004D35F84DB994BD55FE4BA40E</vt:lpwstr>
  </property>
  <property fmtid="{D5CDD505-2E9C-101B-9397-08002B2CF9AE}" pid="3" name="FormCategory1">
    <vt:lpwstr>5;#Communications|2920a984-1a34-48d5-a7f1-0df153ede4d1</vt:lpwstr>
  </property>
</Properties>
</file>